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29" r:id="rId3"/>
    <p:sldId id="408" r:id="rId4"/>
    <p:sldId id="410" r:id="rId5"/>
    <p:sldId id="411" r:id="rId6"/>
    <p:sldId id="423" r:id="rId7"/>
    <p:sldId id="430" r:id="rId8"/>
  </p:sldIdLst>
  <p:sldSz cx="9144000" cy="6858000" type="screen4x3"/>
  <p:notesSz cx="6797675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 Rozkopálová" initials="LR" lastIdx="1" clrIdx="0">
    <p:extLst>
      <p:ext uri="{19B8F6BF-5375-455C-9EA6-DF929625EA0E}">
        <p15:presenceInfo xmlns:p15="http://schemas.microsoft.com/office/powerpoint/2012/main" userId="Lucia Rozkopálová" providerId="None"/>
      </p:ext>
    </p:extLst>
  </p:cmAuthor>
  <p:cmAuthor id="2" name="metodika 7" initials="m7" lastIdx="5" clrIdx="1">
    <p:extLst>
      <p:ext uri="{19B8F6BF-5375-455C-9EA6-DF929625EA0E}">
        <p15:presenceInfo xmlns:p15="http://schemas.microsoft.com/office/powerpoint/2012/main" userId="metodika 7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3" autoAdjust="0"/>
    <p:restoredTop sz="80552" autoAdjust="0"/>
  </p:normalViewPr>
  <p:slideViewPr>
    <p:cSldViewPr>
      <p:cViewPr varScale="1">
        <p:scale>
          <a:sx n="94" d="100"/>
          <a:sy n="94" d="100"/>
        </p:scale>
        <p:origin x="2076" y="78"/>
      </p:cViewPr>
      <p:guideLst>
        <p:guide orient="horz" pos="2069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E005ED-C9CD-4F26-97E3-17BF735F0364}" type="doc">
      <dgm:prSet loTypeId="urn:microsoft.com/office/officeart/2005/8/layout/lProcess3" loCatId="process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sk-SK"/>
        </a:p>
      </dgm:t>
    </dgm:pt>
    <dgm:pt modelId="{A6003482-BD1C-40EE-9018-F62BBE7E2F05}">
      <dgm:prSet/>
      <dgm:spPr/>
      <dgm:t>
        <a:bodyPr/>
        <a:lstStyle/>
        <a:p>
          <a:pPr rtl="0"/>
          <a:r>
            <a:rPr lang="pl-PL" b="1" i="1" dirty="0" smtClean="0"/>
            <a:t>Investičná priorita </a:t>
          </a:r>
          <a:endParaRPr lang="sk-SK" dirty="0"/>
        </a:p>
      </dgm:t>
    </dgm:pt>
    <dgm:pt modelId="{E0A89530-B3C9-4DC6-9C4C-6FA1443511FC}" type="parTrans" cxnId="{3C06A3A4-A28C-4AD2-8720-59972E44796C}">
      <dgm:prSet/>
      <dgm:spPr/>
      <dgm:t>
        <a:bodyPr/>
        <a:lstStyle/>
        <a:p>
          <a:endParaRPr lang="sk-SK"/>
        </a:p>
      </dgm:t>
    </dgm:pt>
    <dgm:pt modelId="{0A175A42-03D7-4508-AC29-C6D77EB85923}" type="sibTrans" cxnId="{3C06A3A4-A28C-4AD2-8720-59972E44796C}">
      <dgm:prSet/>
      <dgm:spPr/>
      <dgm:t>
        <a:bodyPr/>
        <a:lstStyle/>
        <a:p>
          <a:endParaRPr lang="sk-SK"/>
        </a:p>
      </dgm:t>
    </dgm:pt>
    <dgm:pt modelId="{678B03EC-508F-4F2A-AC97-E90CAD132A0B}">
      <dgm:prSet custT="1"/>
      <dgm:spPr/>
      <dgm:t>
        <a:bodyPr/>
        <a:lstStyle/>
        <a:p>
          <a:pPr rtl="0"/>
          <a:r>
            <a:rPr lang="sk-SK" sz="1200" dirty="0" smtClean="0">
              <a:solidFill>
                <a:srgbClr val="000000"/>
              </a:solidFill>
              <a:latin typeface="+mn-lt"/>
              <a:cs typeface="Arial" panose="020B0604020202020204" pitchFamily="34" charset="0"/>
            </a:rPr>
            <a:t>5.1 Sociálno-ekonomická integrácia marginalizovaných komunít, ako sú Rómovia</a:t>
          </a:r>
          <a:endParaRPr lang="sk-SK" sz="1200" dirty="0"/>
        </a:p>
      </dgm:t>
    </dgm:pt>
    <dgm:pt modelId="{B7F2A392-62C0-43A5-AB49-17AAAE940425}" type="parTrans" cxnId="{E90AF74E-69B6-4E9D-9633-5D6D53453BAB}">
      <dgm:prSet/>
      <dgm:spPr/>
      <dgm:t>
        <a:bodyPr/>
        <a:lstStyle/>
        <a:p>
          <a:endParaRPr lang="sk-SK"/>
        </a:p>
      </dgm:t>
    </dgm:pt>
    <dgm:pt modelId="{C1371F8D-A212-4DD2-A29F-895BCC0DFD49}" type="sibTrans" cxnId="{E90AF74E-69B6-4E9D-9633-5D6D53453BAB}">
      <dgm:prSet/>
      <dgm:spPr/>
      <dgm:t>
        <a:bodyPr/>
        <a:lstStyle/>
        <a:p>
          <a:endParaRPr lang="sk-SK"/>
        </a:p>
      </dgm:t>
    </dgm:pt>
    <dgm:pt modelId="{5521A58D-0E48-4A38-A347-04BBCA3C4465}">
      <dgm:prSet/>
      <dgm:spPr/>
      <dgm:t>
        <a:bodyPr/>
        <a:lstStyle/>
        <a:p>
          <a:pPr rtl="0"/>
          <a:r>
            <a:rPr lang="sk-SK" b="1" i="1" dirty="0" smtClean="0"/>
            <a:t>Cieľ: </a:t>
          </a:r>
          <a:endParaRPr lang="sk-SK" dirty="0"/>
        </a:p>
      </dgm:t>
    </dgm:pt>
    <dgm:pt modelId="{C765FF48-AA4E-4743-9733-6E254F56DB96}" type="parTrans" cxnId="{96E2ACA9-7712-4C4C-BC02-40EADF11F2A0}">
      <dgm:prSet/>
      <dgm:spPr/>
      <dgm:t>
        <a:bodyPr/>
        <a:lstStyle/>
        <a:p>
          <a:endParaRPr lang="sk-SK"/>
        </a:p>
      </dgm:t>
    </dgm:pt>
    <dgm:pt modelId="{CD18F446-90BA-411D-9DE4-F40A5A3FA081}" type="sibTrans" cxnId="{96E2ACA9-7712-4C4C-BC02-40EADF11F2A0}">
      <dgm:prSet/>
      <dgm:spPr/>
      <dgm:t>
        <a:bodyPr/>
        <a:lstStyle/>
        <a:p>
          <a:endParaRPr lang="sk-SK"/>
        </a:p>
      </dgm:t>
    </dgm:pt>
    <dgm:pt modelId="{97B5637B-6947-422D-90FD-48971181FAD1}">
      <dgm:prSet custT="1"/>
      <dgm:spPr/>
      <dgm:t>
        <a:bodyPr/>
        <a:lstStyle/>
        <a:p>
          <a:pPr rtl="0"/>
          <a:r>
            <a:rPr lang="sk-SK" sz="1200" dirty="0" smtClean="0">
              <a:latin typeface="+mn-lt"/>
            </a:rPr>
            <a:t>vysporiadaním pozemkov vytvoriť predpoklady k zlepšeniu hygieny bývania MRK</a:t>
          </a:r>
          <a:endParaRPr lang="sk-SK" sz="1200" dirty="0"/>
        </a:p>
      </dgm:t>
    </dgm:pt>
    <dgm:pt modelId="{1404A3EA-8FA3-4374-817A-237B3B8DFE29}" type="parTrans" cxnId="{BDC4CAE8-BA1F-4626-98C8-36CEEF2E2139}">
      <dgm:prSet/>
      <dgm:spPr/>
      <dgm:t>
        <a:bodyPr/>
        <a:lstStyle/>
        <a:p>
          <a:endParaRPr lang="sk-SK"/>
        </a:p>
      </dgm:t>
    </dgm:pt>
    <dgm:pt modelId="{DE9DD205-17C4-4BDF-9297-2C2A809C0C89}" type="sibTrans" cxnId="{BDC4CAE8-BA1F-4626-98C8-36CEEF2E2139}">
      <dgm:prSet/>
      <dgm:spPr/>
      <dgm:t>
        <a:bodyPr/>
        <a:lstStyle/>
        <a:p>
          <a:endParaRPr lang="sk-SK"/>
        </a:p>
      </dgm:t>
    </dgm:pt>
    <dgm:pt modelId="{B9727012-A49A-497F-A025-74A1DB5AD9FD}">
      <dgm:prSet/>
      <dgm:spPr/>
      <dgm:t>
        <a:bodyPr/>
        <a:lstStyle/>
        <a:p>
          <a:pPr rtl="0"/>
          <a:r>
            <a:rPr lang="sk-SK" b="1" i="1" dirty="0" smtClean="0"/>
            <a:t>Špecifický cieľ 5.1.3:</a:t>
          </a:r>
          <a:endParaRPr lang="sk-SK" dirty="0"/>
        </a:p>
      </dgm:t>
    </dgm:pt>
    <dgm:pt modelId="{A02543EF-BEB0-4AF0-AD97-45BD1BACAB67}" type="parTrans" cxnId="{8C2E9532-9E73-4C2E-9468-37210B6300FB}">
      <dgm:prSet/>
      <dgm:spPr/>
      <dgm:t>
        <a:bodyPr/>
        <a:lstStyle/>
        <a:p>
          <a:endParaRPr lang="sk-SK"/>
        </a:p>
      </dgm:t>
    </dgm:pt>
    <dgm:pt modelId="{43F5D410-4361-4427-B5BB-9CB842884993}" type="sibTrans" cxnId="{8C2E9532-9E73-4C2E-9468-37210B6300FB}">
      <dgm:prSet/>
      <dgm:spPr/>
      <dgm:t>
        <a:bodyPr/>
        <a:lstStyle/>
        <a:p>
          <a:endParaRPr lang="sk-SK"/>
        </a:p>
      </dgm:t>
    </dgm:pt>
    <dgm:pt modelId="{0A7B2A1C-581F-417C-83A4-226CF0B3FA0A}">
      <dgm:prSet custT="1"/>
      <dgm:spPr/>
      <dgm:t>
        <a:bodyPr/>
        <a:lstStyle/>
        <a:p>
          <a:pPr rtl="0"/>
          <a:r>
            <a:rPr lang="sk-SK" sz="1200" b="1" i="1" dirty="0" smtClean="0">
              <a:solidFill>
                <a:srgbClr val="000000"/>
              </a:solidFill>
              <a:latin typeface="+mn-lt"/>
              <a:cs typeface="Arial" panose="020B0604020202020204" pitchFamily="34" charset="0"/>
            </a:rPr>
            <a:t>Podporiť prístup k zdravotnej starostlivosti a verejnému zdraviu vrátane preventívnej zdravotnej starostlivosti, zdravotníckej osvety a k zlepšeniu štandardov hygieny bývania</a:t>
          </a:r>
          <a:endParaRPr lang="sk-SK" sz="1200" dirty="0"/>
        </a:p>
      </dgm:t>
    </dgm:pt>
    <dgm:pt modelId="{90F14DDC-B544-48FF-9350-298C4637A0DA}" type="parTrans" cxnId="{A4251E77-30B9-4F40-B369-5B10411D4D61}">
      <dgm:prSet/>
      <dgm:spPr/>
      <dgm:t>
        <a:bodyPr/>
        <a:lstStyle/>
        <a:p>
          <a:endParaRPr lang="sk-SK"/>
        </a:p>
      </dgm:t>
    </dgm:pt>
    <dgm:pt modelId="{408670EE-6B9C-436D-912D-513EA8DD750F}" type="sibTrans" cxnId="{A4251E77-30B9-4F40-B369-5B10411D4D61}">
      <dgm:prSet/>
      <dgm:spPr/>
      <dgm:t>
        <a:bodyPr/>
        <a:lstStyle/>
        <a:p>
          <a:endParaRPr lang="sk-SK"/>
        </a:p>
      </dgm:t>
    </dgm:pt>
    <dgm:pt modelId="{840F2DE4-0BAF-4516-886D-972B3F819C1D}">
      <dgm:prSet/>
      <dgm:spPr/>
      <dgm:t>
        <a:bodyPr/>
        <a:lstStyle/>
        <a:p>
          <a:pPr rtl="0"/>
          <a:r>
            <a:rPr lang="sk-SK" b="1" i="1" dirty="0" smtClean="0"/>
            <a:t>Identifikácia hlavných cieľových skupín </a:t>
          </a:r>
          <a:r>
            <a:rPr lang="sk-SK" dirty="0" smtClean="0"/>
            <a:t>	</a:t>
          </a:r>
          <a:endParaRPr lang="sk-SK" dirty="0"/>
        </a:p>
      </dgm:t>
    </dgm:pt>
    <dgm:pt modelId="{BB4EBC95-D110-42EA-B337-D980A3E58940}" type="parTrans" cxnId="{9F9699E9-D1C1-4377-8DA9-CD9AAA8A40D0}">
      <dgm:prSet/>
      <dgm:spPr/>
      <dgm:t>
        <a:bodyPr/>
        <a:lstStyle/>
        <a:p>
          <a:endParaRPr lang="sk-SK"/>
        </a:p>
      </dgm:t>
    </dgm:pt>
    <dgm:pt modelId="{270F8C8E-50BA-48F6-831B-0061FBCA5C79}" type="sibTrans" cxnId="{9F9699E9-D1C1-4377-8DA9-CD9AAA8A40D0}">
      <dgm:prSet/>
      <dgm:spPr/>
      <dgm:t>
        <a:bodyPr/>
        <a:lstStyle/>
        <a:p>
          <a:endParaRPr lang="sk-SK"/>
        </a:p>
      </dgm:t>
    </dgm:pt>
    <dgm:pt modelId="{91A5EF4D-0116-46C7-B304-0D3EBC9C05B9}">
      <dgm:prSet custT="1"/>
      <dgm:spPr/>
      <dgm:t>
        <a:bodyPr anchor="ctr"/>
        <a:lstStyle/>
        <a:p>
          <a:pPr algn="ctr" rtl="0"/>
          <a:r>
            <a:rPr lang="sk-SK" sz="1200" dirty="0" smtClean="0"/>
            <a:t>Obyvatelia z MRK</a:t>
          </a:r>
          <a:endParaRPr lang="sk-SK" sz="1200" dirty="0"/>
        </a:p>
      </dgm:t>
    </dgm:pt>
    <dgm:pt modelId="{E5692E0B-7AC8-4776-829C-B931308431B2}" type="sibTrans" cxnId="{BDBCC856-2B6B-40AB-826A-4D2CA0F12449}">
      <dgm:prSet/>
      <dgm:spPr/>
      <dgm:t>
        <a:bodyPr/>
        <a:lstStyle/>
        <a:p>
          <a:endParaRPr lang="sk-SK"/>
        </a:p>
      </dgm:t>
    </dgm:pt>
    <dgm:pt modelId="{8368E44E-FC87-4CED-AECA-35A3929D4699}" type="parTrans" cxnId="{BDBCC856-2B6B-40AB-826A-4D2CA0F12449}">
      <dgm:prSet/>
      <dgm:spPr/>
      <dgm:t>
        <a:bodyPr/>
        <a:lstStyle/>
        <a:p>
          <a:endParaRPr lang="sk-SK"/>
        </a:p>
      </dgm:t>
    </dgm:pt>
    <dgm:pt modelId="{9B09252B-9141-48DF-B8B4-E0D1BEB986F3}">
      <dgm:prSet custT="1"/>
      <dgm:spPr/>
      <dgm:t>
        <a:bodyPr anchor="ctr"/>
        <a:lstStyle/>
        <a:p>
          <a:pPr algn="ctr" rtl="0"/>
          <a:endParaRPr lang="sk-SK" sz="1200"/>
        </a:p>
      </dgm:t>
    </dgm:pt>
    <dgm:pt modelId="{C17EBD61-9609-466E-83B4-0A212904E9EE}" type="sibTrans" cxnId="{029E523E-2914-47EF-BFF9-B4B5C3F5C34D}">
      <dgm:prSet/>
      <dgm:spPr/>
      <dgm:t>
        <a:bodyPr/>
        <a:lstStyle/>
        <a:p>
          <a:endParaRPr lang="sk-SK"/>
        </a:p>
      </dgm:t>
    </dgm:pt>
    <dgm:pt modelId="{B18B0B23-468F-4BCB-95C5-317489966BF7}" type="parTrans" cxnId="{029E523E-2914-47EF-BFF9-B4B5C3F5C34D}">
      <dgm:prSet/>
      <dgm:spPr/>
      <dgm:t>
        <a:bodyPr/>
        <a:lstStyle/>
        <a:p>
          <a:endParaRPr lang="sk-SK"/>
        </a:p>
      </dgm:t>
    </dgm:pt>
    <dgm:pt modelId="{A3F43294-2DD8-48E1-8449-B51D9B545257}" type="pres">
      <dgm:prSet presAssocID="{5EE005ED-C9CD-4F26-97E3-17BF735F036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8B27C81D-8A5B-4C99-A5D9-498E9C027B55}" type="pres">
      <dgm:prSet presAssocID="{A6003482-BD1C-40EE-9018-F62BBE7E2F05}" presName="horFlow" presStyleCnt="0"/>
      <dgm:spPr/>
    </dgm:pt>
    <dgm:pt modelId="{86336C09-2695-4564-818D-DA577620F311}" type="pres">
      <dgm:prSet presAssocID="{A6003482-BD1C-40EE-9018-F62BBE7E2F05}" presName="bigChev" presStyleLbl="node1" presStyleIdx="0" presStyleCnt="4" custScaleX="129909" custScaleY="68659"/>
      <dgm:spPr/>
      <dgm:t>
        <a:bodyPr/>
        <a:lstStyle/>
        <a:p>
          <a:endParaRPr lang="sk-SK"/>
        </a:p>
      </dgm:t>
    </dgm:pt>
    <dgm:pt modelId="{D1E87EAD-57A9-46A2-8081-DEEEF734D1DE}" type="pres">
      <dgm:prSet presAssocID="{B7F2A392-62C0-43A5-AB49-17AAAE940425}" presName="parTrans" presStyleCnt="0"/>
      <dgm:spPr/>
    </dgm:pt>
    <dgm:pt modelId="{4CED5FE6-E5EC-4A65-B246-52EAC1D9CF2C}" type="pres">
      <dgm:prSet presAssocID="{678B03EC-508F-4F2A-AC97-E90CAD132A0B}" presName="node" presStyleLbl="alignAccFollowNode1" presStyleIdx="0" presStyleCnt="4" custScaleX="257849" custScaleY="76383" custLinFactNeighborX="6429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9EDC0AD-54E3-4781-A0B7-BC3DC8851532}" type="pres">
      <dgm:prSet presAssocID="{A6003482-BD1C-40EE-9018-F62BBE7E2F05}" presName="vSp" presStyleCnt="0"/>
      <dgm:spPr/>
    </dgm:pt>
    <dgm:pt modelId="{B55A5A69-79F6-4D9D-B336-FED03D6E93BB}" type="pres">
      <dgm:prSet presAssocID="{5521A58D-0E48-4A38-A347-04BBCA3C4465}" presName="horFlow" presStyleCnt="0"/>
      <dgm:spPr/>
    </dgm:pt>
    <dgm:pt modelId="{3780AB5F-BFB0-4391-A8DA-C24DF838A5E6}" type="pres">
      <dgm:prSet presAssocID="{5521A58D-0E48-4A38-A347-04BBCA3C4465}" presName="bigChev" presStyleLbl="node1" presStyleIdx="1" presStyleCnt="4" custScaleX="133677" custScaleY="82308"/>
      <dgm:spPr/>
      <dgm:t>
        <a:bodyPr/>
        <a:lstStyle/>
        <a:p>
          <a:endParaRPr lang="sk-SK"/>
        </a:p>
      </dgm:t>
    </dgm:pt>
    <dgm:pt modelId="{A74E5774-8A58-4135-935B-083A1010D4FC}" type="pres">
      <dgm:prSet presAssocID="{1404A3EA-8FA3-4374-817A-237B3B8DFE29}" presName="parTrans" presStyleCnt="0"/>
      <dgm:spPr/>
    </dgm:pt>
    <dgm:pt modelId="{AD9EDEC5-B980-4A73-A430-0BB3BC2946FA}" type="pres">
      <dgm:prSet presAssocID="{97B5637B-6947-422D-90FD-48971181FAD1}" presName="node" presStyleLbl="alignAccFollowNode1" presStyleIdx="1" presStyleCnt="4" custScaleX="324199" custLinFactNeighborX="353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AE6F78F-60A2-417C-B79A-B5674DC51A56}" type="pres">
      <dgm:prSet presAssocID="{5521A58D-0E48-4A38-A347-04BBCA3C4465}" presName="vSp" presStyleCnt="0"/>
      <dgm:spPr/>
    </dgm:pt>
    <dgm:pt modelId="{ECF67EC7-ACCF-44C2-9F75-7848739A1713}" type="pres">
      <dgm:prSet presAssocID="{B9727012-A49A-497F-A025-74A1DB5AD9FD}" presName="horFlow" presStyleCnt="0"/>
      <dgm:spPr/>
    </dgm:pt>
    <dgm:pt modelId="{0BE9624A-DC43-478B-9D6F-461516CC6364}" type="pres">
      <dgm:prSet presAssocID="{B9727012-A49A-497F-A025-74A1DB5AD9FD}" presName="bigChev" presStyleLbl="node1" presStyleIdx="2" presStyleCnt="4" custScaleX="132784"/>
      <dgm:spPr/>
      <dgm:t>
        <a:bodyPr/>
        <a:lstStyle/>
        <a:p>
          <a:endParaRPr lang="sk-SK"/>
        </a:p>
      </dgm:t>
    </dgm:pt>
    <dgm:pt modelId="{725B690D-F039-4907-9857-8E9838F1863D}" type="pres">
      <dgm:prSet presAssocID="{90F14DDC-B544-48FF-9350-298C4637A0DA}" presName="parTrans" presStyleCnt="0"/>
      <dgm:spPr/>
    </dgm:pt>
    <dgm:pt modelId="{DBD4B123-E624-4830-838F-2044AE0173AC}" type="pres">
      <dgm:prSet presAssocID="{0A7B2A1C-581F-417C-83A4-226CF0B3FA0A}" presName="node" presStyleLbl="alignAccFollowNode1" presStyleIdx="2" presStyleCnt="4" custScaleX="393640" custLinFactNeighborX="42181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8F22EFC-03B9-4FC9-AF8C-9FAD1550EDAC}" type="pres">
      <dgm:prSet presAssocID="{B9727012-A49A-497F-A025-74A1DB5AD9FD}" presName="vSp" presStyleCnt="0"/>
      <dgm:spPr/>
    </dgm:pt>
    <dgm:pt modelId="{090C2D8B-E5B6-4835-8E1A-43CC8680D0C3}" type="pres">
      <dgm:prSet presAssocID="{840F2DE4-0BAF-4516-886D-972B3F819C1D}" presName="horFlow" presStyleCnt="0"/>
      <dgm:spPr/>
    </dgm:pt>
    <dgm:pt modelId="{A2D87A65-B407-4A54-9291-12027E53549A}" type="pres">
      <dgm:prSet presAssocID="{840F2DE4-0BAF-4516-886D-972B3F819C1D}" presName="bigChev" presStyleLbl="node1" presStyleIdx="3" presStyleCnt="4" custScaleX="136710"/>
      <dgm:spPr/>
      <dgm:t>
        <a:bodyPr/>
        <a:lstStyle/>
        <a:p>
          <a:endParaRPr lang="sk-SK"/>
        </a:p>
      </dgm:t>
    </dgm:pt>
    <dgm:pt modelId="{C737F68B-F7D5-43B0-8A20-4DA7325D92C0}" type="pres">
      <dgm:prSet presAssocID="{8368E44E-FC87-4CED-AECA-35A3929D4699}" presName="parTrans" presStyleCnt="0"/>
      <dgm:spPr/>
    </dgm:pt>
    <dgm:pt modelId="{DECE982B-A652-4B17-B37B-C139C7050D3F}" type="pres">
      <dgm:prSet presAssocID="{91A5EF4D-0116-46C7-B304-0D3EBC9C05B9}" presName="node" presStyleLbl="alignAccFollowNode1" presStyleIdx="3" presStyleCnt="4" custScaleX="457540" custScaleY="119483" custLinFactNeighborX="24150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BDBCC856-2B6B-40AB-826A-4D2CA0F12449}" srcId="{840F2DE4-0BAF-4516-886D-972B3F819C1D}" destId="{91A5EF4D-0116-46C7-B304-0D3EBC9C05B9}" srcOrd="0" destOrd="0" parTransId="{8368E44E-FC87-4CED-AECA-35A3929D4699}" sibTransId="{E5692E0B-7AC8-4776-829C-B931308431B2}"/>
    <dgm:cxn modelId="{96E2ACA9-7712-4C4C-BC02-40EADF11F2A0}" srcId="{5EE005ED-C9CD-4F26-97E3-17BF735F0364}" destId="{5521A58D-0E48-4A38-A347-04BBCA3C4465}" srcOrd="1" destOrd="0" parTransId="{C765FF48-AA4E-4743-9733-6E254F56DB96}" sibTransId="{CD18F446-90BA-411D-9DE4-F40A5A3FA081}"/>
    <dgm:cxn modelId="{B697AD7E-FC2B-41AD-936F-98E10EB3DF50}" type="presOf" srcId="{97B5637B-6947-422D-90FD-48971181FAD1}" destId="{AD9EDEC5-B980-4A73-A430-0BB3BC2946FA}" srcOrd="0" destOrd="0" presId="urn:microsoft.com/office/officeart/2005/8/layout/lProcess3"/>
    <dgm:cxn modelId="{BDC4CAE8-BA1F-4626-98C8-36CEEF2E2139}" srcId="{5521A58D-0E48-4A38-A347-04BBCA3C4465}" destId="{97B5637B-6947-422D-90FD-48971181FAD1}" srcOrd="0" destOrd="0" parTransId="{1404A3EA-8FA3-4374-817A-237B3B8DFE29}" sibTransId="{DE9DD205-17C4-4BDF-9297-2C2A809C0C89}"/>
    <dgm:cxn modelId="{0F9313DA-3978-43A0-B66F-95CF6FBF8755}" type="presOf" srcId="{B9727012-A49A-497F-A025-74A1DB5AD9FD}" destId="{0BE9624A-DC43-478B-9D6F-461516CC6364}" srcOrd="0" destOrd="0" presId="urn:microsoft.com/office/officeart/2005/8/layout/lProcess3"/>
    <dgm:cxn modelId="{90091960-3B0B-4189-AF65-4971FB7528DF}" type="presOf" srcId="{5521A58D-0E48-4A38-A347-04BBCA3C4465}" destId="{3780AB5F-BFB0-4391-A8DA-C24DF838A5E6}" srcOrd="0" destOrd="0" presId="urn:microsoft.com/office/officeart/2005/8/layout/lProcess3"/>
    <dgm:cxn modelId="{24437583-18DC-4153-B6EE-DFC51E4FADF4}" type="presOf" srcId="{A6003482-BD1C-40EE-9018-F62BBE7E2F05}" destId="{86336C09-2695-4564-818D-DA577620F311}" srcOrd="0" destOrd="0" presId="urn:microsoft.com/office/officeart/2005/8/layout/lProcess3"/>
    <dgm:cxn modelId="{E7D22B9C-A8ED-40AA-96A5-FE4A43403F8A}" type="presOf" srcId="{840F2DE4-0BAF-4516-886D-972B3F819C1D}" destId="{A2D87A65-B407-4A54-9291-12027E53549A}" srcOrd="0" destOrd="0" presId="urn:microsoft.com/office/officeart/2005/8/layout/lProcess3"/>
    <dgm:cxn modelId="{A4251E77-30B9-4F40-B369-5B10411D4D61}" srcId="{B9727012-A49A-497F-A025-74A1DB5AD9FD}" destId="{0A7B2A1C-581F-417C-83A4-226CF0B3FA0A}" srcOrd="0" destOrd="0" parTransId="{90F14DDC-B544-48FF-9350-298C4637A0DA}" sibTransId="{408670EE-6B9C-436D-912D-513EA8DD750F}"/>
    <dgm:cxn modelId="{33668542-49AC-408D-95C0-74C418E3E937}" type="presOf" srcId="{9B09252B-9141-48DF-B8B4-E0D1BEB986F3}" destId="{DECE982B-A652-4B17-B37B-C139C7050D3F}" srcOrd="0" destOrd="1" presId="urn:microsoft.com/office/officeart/2005/8/layout/lProcess3"/>
    <dgm:cxn modelId="{E0118296-03D4-46C8-B2F3-8A16B1F42E5A}" type="presOf" srcId="{5EE005ED-C9CD-4F26-97E3-17BF735F0364}" destId="{A3F43294-2DD8-48E1-8449-B51D9B545257}" srcOrd="0" destOrd="0" presId="urn:microsoft.com/office/officeart/2005/8/layout/lProcess3"/>
    <dgm:cxn modelId="{1D19474C-6754-476E-868F-D150D8C2AA72}" type="presOf" srcId="{678B03EC-508F-4F2A-AC97-E90CAD132A0B}" destId="{4CED5FE6-E5EC-4A65-B246-52EAC1D9CF2C}" srcOrd="0" destOrd="0" presId="urn:microsoft.com/office/officeart/2005/8/layout/lProcess3"/>
    <dgm:cxn modelId="{8C2E9532-9E73-4C2E-9468-37210B6300FB}" srcId="{5EE005ED-C9CD-4F26-97E3-17BF735F0364}" destId="{B9727012-A49A-497F-A025-74A1DB5AD9FD}" srcOrd="2" destOrd="0" parTransId="{A02543EF-BEB0-4AF0-AD97-45BD1BACAB67}" sibTransId="{43F5D410-4361-4427-B5BB-9CB842884993}"/>
    <dgm:cxn modelId="{3C06A3A4-A28C-4AD2-8720-59972E44796C}" srcId="{5EE005ED-C9CD-4F26-97E3-17BF735F0364}" destId="{A6003482-BD1C-40EE-9018-F62BBE7E2F05}" srcOrd="0" destOrd="0" parTransId="{E0A89530-B3C9-4DC6-9C4C-6FA1443511FC}" sibTransId="{0A175A42-03D7-4508-AC29-C6D77EB85923}"/>
    <dgm:cxn modelId="{9F9699E9-D1C1-4377-8DA9-CD9AAA8A40D0}" srcId="{5EE005ED-C9CD-4F26-97E3-17BF735F0364}" destId="{840F2DE4-0BAF-4516-886D-972B3F819C1D}" srcOrd="3" destOrd="0" parTransId="{BB4EBC95-D110-42EA-B337-D980A3E58940}" sibTransId="{270F8C8E-50BA-48F6-831B-0061FBCA5C79}"/>
    <dgm:cxn modelId="{4605AE3E-F8C2-4616-93C3-2B25B5076FC2}" type="presOf" srcId="{91A5EF4D-0116-46C7-B304-0D3EBC9C05B9}" destId="{DECE982B-A652-4B17-B37B-C139C7050D3F}" srcOrd="0" destOrd="0" presId="urn:microsoft.com/office/officeart/2005/8/layout/lProcess3"/>
    <dgm:cxn modelId="{E90AF74E-69B6-4E9D-9633-5D6D53453BAB}" srcId="{A6003482-BD1C-40EE-9018-F62BBE7E2F05}" destId="{678B03EC-508F-4F2A-AC97-E90CAD132A0B}" srcOrd="0" destOrd="0" parTransId="{B7F2A392-62C0-43A5-AB49-17AAAE940425}" sibTransId="{C1371F8D-A212-4DD2-A29F-895BCC0DFD49}"/>
    <dgm:cxn modelId="{029E523E-2914-47EF-BFF9-B4B5C3F5C34D}" srcId="{91A5EF4D-0116-46C7-B304-0D3EBC9C05B9}" destId="{9B09252B-9141-48DF-B8B4-E0D1BEB986F3}" srcOrd="0" destOrd="0" parTransId="{B18B0B23-468F-4BCB-95C5-317489966BF7}" sibTransId="{C17EBD61-9609-466E-83B4-0A212904E9EE}"/>
    <dgm:cxn modelId="{D7718DD8-903A-4889-B5CA-B0CB0FA1C228}" type="presOf" srcId="{0A7B2A1C-581F-417C-83A4-226CF0B3FA0A}" destId="{DBD4B123-E624-4830-838F-2044AE0173AC}" srcOrd="0" destOrd="0" presId="urn:microsoft.com/office/officeart/2005/8/layout/lProcess3"/>
    <dgm:cxn modelId="{43BFB5FB-F486-418D-9E5E-406FF3A9B7CD}" type="presParOf" srcId="{A3F43294-2DD8-48E1-8449-B51D9B545257}" destId="{8B27C81D-8A5B-4C99-A5D9-498E9C027B55}" srcOrd="0" destOrd="0" presId="urn:microsoft.com/office/officeart/2005/8/layout/lProcess3"/>
    <dgm:cxn modelId="{EC2CFB30-36F3-4C47-9A0A-8D86886F3FCC}" type="presParOf" srcId="{8B27C81D-8A5B-4C99-A5D9-498E9C027B55}" destId="{86336C09-2695-4564-818D-DA577620F311}" srcOrd="0" destOrd="0" presId="urn:microsoft.com/office/officeart/2005/8/layout/lProcess3"/>
    <dgm:cxn modelId="{E35EFEF6-3EF7-43B6-8B41-A4B42BCB42F9}" type="presParOf" srcId="{8B27C81D-8A5B-4C99-A5D9-498E9C027B55}" destId="{D1E87EAD-57A9-46A2-8081-DEEEF734D1DE}" srcOrd="1" destOrd="0" presId="urn:microsoft.com/office/officeart/2005/8/layout/lProcess3"/>
    <dgm:cxn modelId="{9DDF07B0-C57C-4302-9D32-220B64C4C274}" type="presParOf" srcId="{8B27C81D-8A5B-4C99-A5D9-498E9C027B55}" destId="{4CED5FE6-E5EC-4A65-B246-52EAC1D9CF2C}" srcOrd="2" destOrd="0" presId="urn:microsoft.com/office/officeart/2005/8/layout/lProcess3"/>
    <dgm:cxn modelId="{42833307-5FB6-4B37-93DD-04C0D9F26181}" type="presParOf" srcId="{A3F43294-2DD8-48E1-8449-B51D9B545257}" destId="{49EDC0AD-54E3-4781-A0B7-BC3DC8851532}" srcOrd="1" destOrd="0" presId="urn:microsoft.com/office/officeart/2005/8/layout/lProcess3"/>
    <dgm:cxn modelId="{9FD8B8A7-5301-41CF-9F27-52D4A5647A52}" type="presParOf" srcId="{A3F43294-2DD8-48E1-8449-B51D9B545257}" destId="{B55A5A69-79F6-4D9D-B336-FED03D6E93BB}" srcOrd="2" destOrd="0" presId="urn:microsoft.com/office/officeart/2005/8/layout/lProcess3"/>
    <dgm:cxn modelId="{527E3134-B57D-4F49-950F-F8A138C11C63}" type="presParOf" srcId="{B55A5A69-79F6-4D9D-B336-FED03D6E93BB}" destId="{3780AB5F-BFB0-4391-A8DA-C24DF838A5E6}" srcOrd="0" destOrd="0" presId="urn:microsoft.com/office/officeart/2005/8/layout/lProcess3"/>
    <dgm:cxn modelId="{2A371D3D-7A2A-4DE2-A84E-6300B0E5A713}" type="presParOf" srcId="{B55A5A69-79F6-4D9D-B336-FED03D6E93BB}" destId="{A74E5774-8A58-4135-935B-083A1010D4FC}" srcOrd="1" destOrd="0" presId="urn:microsoft.com/office/officeart/2005/8/layout/lProcess3"/>
    <dgm:cxn modelId="{92F1A074-5D75-4EB7-A194-BD4729AB2983}" type="presParOf" srcId="{B55A5A69-79F6-4D9D-B336-FED03D6E93BB}" destId="{AD9EDEC5-B980-4A73-A430-0BB3BC2946FA}" srcOrd="2" destOrd="0" presId="urn:microsoft.com/office/officeart/2005/8/layout/lProcess3"/>
    <dgm:cxn modelId="{1B143218-368C-4E0F-A6F9-5070403104A1}" type="presParOf" srcId="{A3F43294-2DD8-48E1-8449-B51D9B545257}" destId="{FAE6F78F-60A2-417C-B79A-B5674DC51A56}" srcOrd="3" destOrd="0" presId="urn:microsoft.com/office/officeart/2005/8/layout/lProcess3"/>
    <dgm:cxn modelId="{98862B12-8A16-4FB2-AEF1-326D2B0BA3C7}" type="presParOf" srcId="{A3F43294-2DD8-48E1-8449-B51D9B545257}" destId="{ECF67EC7-ACCF-44C2-9F75-7848739A1713}" srcOrd="4" destOrd="0" presId="urn:microsoft.com/office/officeart/2005/8/layout/lProcess3"/>
    <dgm:cxn modelId="{065CC991-D42A-4CF7-B402-35906447F708}" type="presParOf" srcId="{ECF67EC7-ACCF-44C2-9F75-7848739A1713}" destId="{0BE9624A-DC43-478B-9D6F-461516CC6364}" srcOrd="0" destOrd="0" presId="urn:microsoft.com/office/officeart/2005/8/layout/lProcess3"/>
    <dgm:cxn modelId="{01BF6960-8E9A-4068-9543-DEA6EF3021A0}" type="presParOf" srcId="{ECF67EC7-ACCF-44C2-9F75-7848739A1713}" destId="{725B690D-F039-4907-9857-8E9838F1863D}" srcOrd="1" destOrd="0" presId="urn:microsoft.com/office/officeart/2005/8/layout/lProcess3"/>
    <dgm:cxn modelId="{2C2D6549-FE86-4806-AFAE-6899957CBE1F}" type="presParOf" srcId="{ECF67EC7-ACCF-44C2-9F75-7848739A1713}" destId="{DBD4B123-E624-4830-838F-2044AE0173AC}" srcOrd="2" destOrd="0" presId="urn:microsoft.com/office/officeart/2005/8/layout/lProcess3"/>
    <dgm:cxn modelId="{26550033-4DAF-44C7-950B-FF966352B898}" type="presParOf" srcId="{A3F43294-2DD8-48E1-8449-B51D9B545257}" destId="{A8F22EFC-03B9-4FC9-AF8C-9FAD1550EDAC}" srcOrd="5" destOrd="0" presId="urn:microsoft.com/office/officeart/2005/8/layout/lProcess3"/>
    <dgm:cxn modelId="{4D815A6F-EC02-4B56-9904-648086C97697}" type="presParOf" srcId="{A3F43294-2DD8-48E1-8449-B51D9B545257}" destId="{090C2D8B-E5B6-4835-8E1A-43CC8680D0C3}" srcOrd="6" destOrd="0" presId="urn:microsoft.com/office/officeart/2005/8/layout/lProcess3"/>
    <dgm:cxn modelId="{A0CC78E6-038A-49F9-A091-6EFF7D277AEF}" type="presParOf" srcId="{090C2D8B-E5B6-4835-8E1A-43CC8680D0C3}" destId="{A2D87A65-B407-4A54-9291-12027E53549A}" srcOrd="0" destOrd="0" presId="urn:microsoft.com/office/officeart/2005/8/layout/lProcess3"/>
    <dgm:cxn modelId="{2E6969D8-BB64-446F-BCA7-9F3DC1797F8F}" type="presParOf" srcId="{090C2D8B-E5B6-4835-8E1A-43CC8680D0C3}" destId="{C737F68B-F7D5-43B0-8A20-4DA7325D92C0}" srcOrd="1" destOrd="0" presId="urn:microsoft.com/office/officeart/2005/8/layout/lProcess3"/>
    <dgm:cxn modelId="{2497708B-7895-43CA-A01A-3816DDB5795D}" type="presParOf" srcId="{090C2D8B-E5B6-4835-8E1A-43CC8680D0C3}" destId="{DECE982B-A652-4B17-B37B-C139C7050D3F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36C09-2695-4564-818D-DA577620F311}">
      <dsp:nvSpPr>
        <dsp:cNvPr id="0" name=""/>
        <dsp:cNvSpPr/>
      </dsp:nvSpPr>
      <dsp:spPr>
        <a:xfrm>
          <a:off x="3031" y="316448"/>
          <a:ext cx="2283787" cy="482807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i="1" kern="1200" dirty="0" smtClean="0"/>
            <a:t>Investičná priorita </a:t>
          </a:r>
          <a:endParaRPr lang="sk-SK" sz="1600" kern="1200" dirty="0"/>
        </a:p>
      </dsp:txBody>
      <dsp:txXfrm>
        <a:off x="244435" y="316448"/>
        <a:ext cx="1800980" cy="482807"/>
      </dsp:txXfrm>
    </dsp:sp>
    <dsp:sp modelId="{4CED5FE6-E5EC-4A65-B246-52EAC1D9CF2C}">
      <dsp:nvSpPr>
        <dsp:cNvPr id="0" name=""/>
        <dsp:cNvSpPr/>
      </dsp:nvSpPr>
      <dsp:spPr>
        <a:xfrm>
          <a:off x="2205221" y="334946"/>
          <a:ext cx="3762356" cy="445811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>
              <a:solidFill>
                <a:srgbClr val="000000"/>
              </a:solidFill>
              <a:latin typeface="+mn-lt"/>
              <a:cs typeface="Arial" panose="020B0604020202020204" pitchFamily="34" charset="0"/>
            </a:rPr>
            <a:t>5.1 Sociálno-ekonomická integrácia marginalizovaných komunít, ako sú Rómovia</a:t>
          </a:r>
          <a:endParaRPr lang="sk-SK" sz="1200" kern="1200" dirty="0"/>
        </a:p>
      </dsp:txBody>
      <dsp:txXfrm>
        <a:off x="2428127" y="334946"/>
        <a:ext cx="3316545" cy="445811"/>
      </dsp:txXfrm>
    </dsp:sp>
    <dsp:sp modelId="{3780AB5F-BFB0-4391-A8DA-C24DF838A5E6}">
      <dsp:nvSpPr>
        <dsp:cNvPr id="0" name=""/>
        <dsp:cNvSpPr/>
      </dsp:nvSpPr>
      <dsp:spPr>
        <a:xfrm>
          <a:off x="3031" y="900136"/>
          <a:ext cx="2350028" cy="578786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i="1" kern="1200" dirty="0" smtClean="0"/>
            <a:t>Cieľ: </a:t>
          </a:r>
          <a:endParaRPr lang="sk-SK" sz="1600" kern="1200" dirty="0"/>
        </a:p>
      </dsp:txBody>
      <dsp:txXfrm>
        <a:off x="292424" y="900136"/>
        <a:ext cx="1771242" cy="578786"/>
      </dsp:txXfrm>
    </dsp:sp>
    <dsp:sp modelId="{AD9EDEC5-B980-4A73-A430-0BB3BC2946FA}">
      <dsp:nvSpPr>
        <dsp:cNvPr id="0" name=""/>
        <dsp:cNvSpPr/>
      </dsp:nvSpPr>
      <dsp:spPr>
        <a:xfrm>
          <a:off x="2205222" y="897703"/>
          <a:ext cx="4730491" cy="583652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>
              <a:latin typeface="+mn-lt"/>
            </a:rPr>
            <a:t>vysporiadaním pozemkov vytvoriť predpoklady k zlepšeniu hygieny bývania MRK</a:t>
          </a:r>
          <a:endParaRPr lang="sk-SK" sz="1200" kern="1200" dirty="0"/>
        </a:p>
      </dsp:txBody>
      <dsp:txXfrm>
        <a:off x="2497048" y="897703"/>
        <a:ext cx="4146839" cy="583652"/>
      </dsp:txXfrm>
    </dsp:sp>
    <dsp:sp modelId="{0BE9624A-DC43-478B-9D6F-461516CC6364}">
      <dsp:nvSpPr>
        <dsp:cNvPr id="0" name=""/>
        <dsp:cNvSpPr/>
      </dsp:nvSpPr>
      <dsp:spPr>
        <a:xfrm>
          <a:off x="3031" y="1579803"/>
          <a:ext cx="2334329" cy="703196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i="1" kern="1200" dirty="0" smtClean="0"/>
            <a:t>Špecifický cieľ 5.1.3:</a:t>
          </a:r>
          <a:endParaRPr lang="sk-SK" sz="1600" kern="1200" dirty="0"/>
        </a:p>
      </dsp:txBody>
      <dsp:txXfrm>
        <a:off x="354629" y="1579803"/>
        <a:ext cx="1631133" cy="703196"/>
      </dsp:txXfrm>
    </dsp:sp>
    <dsp:sp modelId="{DBD4B123-E624-4830-838F-2044AE0173AC}">
      <dsp:nvSpPr>
        <dsp:cNvPr id="0" name=""/>
        <dsp:cNvSpPr/>
      </dsp:nvSpPr>
      <dsp:spPr>
        <a:xfrm>
          <a:off x="2205222" y="1639574"/>
          <a:ext cx="5743726" cy="583652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b="1" i="1" kern="1200" dirty="0" smtClean="0">
              <a:solidFill>
                <a:srgbClr val="000000"/>
              </a:solidFill>
              <a:latin typeface="+mn-lt"/>
              <a:cs typeface="Arial" panose="020B0604020202020204" pitchFamily="34" charset="0"/>
            </a:rPr>
            <a:t>Podporiť prístup k zdravotnej starostlivosti a verejnému zdraviu vrátane preventívnej zdravotnej starostlivosti, zdravotníckej osvety a k zlepšeniu štandardov hygieny bývania</a:t>
          </a:r>
          <a:endParaRPr lang="sk-SK" sz="1200" kern="1200" dirty="0"/>
        </a:p>
      </dsp:txBody>
      <dsp:txXfrm>
        <a:off x="2497048" y="1639574"/>
        <a:ext cx="5160074" cy="583652"/>
      </dsp:txXfrm>
    </dsp:sp>
    <dsp:sp modelId="{A2D87A65-B407-4A54-9291-12027E53549A}">
      <dsp:nvSpPr>
        <dsp:cNvPr id="0" name=""/>
        <dsp:cNvSpPr/>
      </dsp:nvSpPr>
      <dsp:spPr>
        <a:xfrm>
          <a:off x="3031" y="2381446"/>
          <a:ext cx="2403348" cy="703196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i="1" kern="1200" dirty="0" smtClean="0"/>
            <a:t>Identifikácia hlavných cieľových skupín </a:t>
          </a:r>
          <a:r>
            <a:rPr lang="sk-SK" sz="1600" kern="1200" dirty="0" smtClean="0"/>
            <a:t>	</a:t>
          </a:r>
          <a:endParaRPr lang="sk-SK" sz="1600" kern="1200" dirty="0"/>
        </a:p>
      </dsp:txBody>
      <dsp:txXfrm>
        <a:off x="354629" y="2381446"/>
        <a:ext cx="1700152" cy="703196"/>
      </dsp:txXfrm>
    </dsp:sp>
    <dsp:sp modelId="{DECE982B-A652-4B17-B37B-C139C7050D3F}">
      <dsp:nvSpPr>
        <dsp:cNvPr id="0" name=""/>
        <dsp:cNvSpPr/>
      </dsp:nvSpPr>
      <dsp:spPr>
        <a:xfrm>
          <a:off x="2180871" y="2384361"/>
          <a:ext cx="6676112" cy="697365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/>
            <a:t>Obyvatelia z MRK</a:t>
          </a:r>
          <a:endParaRPr lang="sk-SK" sz="1200" kern="1200" dirty="0"/>
        </a:p>
        <a:p>
          <a:pPr marL="114300" lvl="1" indent="-114300" algn="ctr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k-SK" sz="1200" kern="1200"/>
        </a:p>
      </dsp:txBody>
      <dsp:txXfrm>
        <a:off x="2529554" y="2384361"/>
        <a:ext cx="5978747" cy="697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A79E7A5-B551-4377-A38C-33067A9F907A}" type="datetimeFigureOut">
              <a:rPr lang="sk-SK" smtClean="0"/>
              <a:t>20.02.2020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451978-1F47-4A81-92E0-57D18404D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874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20.02.2020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153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>
                <a:solidFill>
                  <a:prstClr val="black"/>
                </a:solidFill>
              </a:rPr>
              <a:pPr/>
              <a:t>2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283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3016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7706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0287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75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etodika.imrk@minv.sk" TargetMode="External"/><Relationship Id="rId7" Type="http://schemas.openxmlformats.org/officeDocument/2006/relationships/hyperlink" Target="mailto:jozef.rosko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.fejes@minv.sk" TargetMode="External"/><Relationship Id="rId5" Type="http://schemas.openxmlformats.org/officeDocument/2006/relationships/hyperlink" Target="mailto:.korec@minv.sk" TargetMode="External"/><Relationship Id="rId4" Type="http://schemas.openxmlformats.org/officeDocument/2006/relationships/hyperlink" Target="mailto:matej.mikuska@minv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91880" y="4221088"/>
            <a:ext cx="5659079" cy="1575048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„Navrhované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nastavenie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výzvy“</a:t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/</a:t>
            </a:r>
            <a:r>
              <a:rPr lang="sk-SK" sz="24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Podpora vysporiadania pozemkov pod rómskymi osídleniami/ </a:t>
            </a: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skrátene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251520" y="5517232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Sekcia </a:t>
            </a:r>
            <a:r>
              <a:rPr lang="sk-SK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európskych </a:t>
            </a:r>
            <a:r>
              <a:rPr lang="sk-SK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programov</a:t>
            </a:r>
          </a:p>
          <a:p>
            <a:r>
              <a:rPr lang="sk-SK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Ministerstvo vnútra SR</a:t>
            </a:r>
            <a:endParaRPr lang="sk-SK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467544" y="116632"/>
            <a:ext cx="835292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600" b="1" dirty="0" smtClean="0">
              <a:solidFill>
                <a:srgbClr val="F79646">
                  <a:lumMod val="75000"/>
                </a:srgbClr>
              </a:solidFill>
            </a:endParaRPr>
          </a:p>
          <a:p>
            <a:endParaRPr lang="sk-SK" sz="1500" b="1" dirty="0" smtClean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32164" y="208550"/>
            <a:ext cx="8229600" cy="1708282"/>
          </a:xfrm>
        </p:spPr>
        <p:txBody>
          <a:bodyPr/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Operačný program, prioritná os 5</a:t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Výzva: </a:t>
            </a:r>
            <a:r>
              <a:rPr lang="sk-SK" sz="24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Podpora </a:t>
            </a:r>
            <a:r>
              <a:rPr lang="sk-SK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vysporiadania právnych vzťahov k pozemkom v obciach s prítomnosťou MRK postupom jednoduchých pozemkových úprav</a:t>
            </a:r>
            <a:endParaRPr lang="sk-SK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4497135"/>
              </p:ext>
            </p:extLst>
          </p:nvPr>
        </p:nvGraphicFramePr>
        <p:xfrm>
          <a:off x="287016" y="1916832"/>
          <a:ext cx="8856984" cy="3401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582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366442" y="187131"/>
            <a:ext cx="835292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Národný projekt</a:t>
            </a:r>
            <a:r>
              <a:rPr lang="pl-PL" sz="24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  <a:t/>
            </a:r>
            <a:br>
              <a:rPr lang="pl-PL" sz="24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</a:br>
            <a:r>
              <a:rPr lang="pl-PL" sz="24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„Podpora vysporiadania právnych vzťahov k pozemkom </a:t>
            </a:r>
            <a:r>
              <a:rPr lang="pl-PL" sz="2400" b="1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                v </a:t>
            </a:r>
            <a:r>
              <a:rPr lang="pl-PL" sz="24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obciach s prítomnosťou marginalizovaných rómskych komunít”</a:t>
            </a:r>
            <a:endParaRPr lang="sk-SK" sz="1500" b="1" dirty="0" smtClean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7772400" cy="3240360"/>
          </a:xfrm>
        </p:spPr>
        <p:txBody>
          <a:bodyPr/>
          <a:lstStyle/>
          <a:p>
            <a:pPr marL="285750" lvl="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prstClr val="black"/>
                </a:solidFill>
                <a:cs typeface="Arial" charset="0"/>
              </a:rPr>
              <a:t>Hlavná aktivita NP „Podpora vysporiadania pozemkov</a:t>
            </a: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”</a:t>
            </a:r>
          </a:p>
          <a:p>
            <a:pPr lvl="0" algn="just">
              <a:spcBef>
                <a:spcPts val="600"/>
              </a:spcBef>
            </a:pP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Podpora obciam smerujúca k vysporiadaniu právnych vzťahov k pozemkom  pod obydliami v obciach s prítomnosťou MRK a v RO.</a:t>
            </a:r>
            <a:endParaRPr lang="pl-PL" sz="1800" dirty="0">
              <a:solidFill>
                <a:prstClr val="black"/>
              </a:solidFill>
              <a:cs typeface="Arial" charset="0"/>
            </a:endParaRPr>
          </a:p>
          <a:p>
            <a:pPr marL="285750" lvl="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prstClr val="black"/>
                </a:solidFill>
                <a:cs typeface="Arial" charset="0"/>
              </a:rPr>
              <a:t>Podaktivity:</a:t>
            </a:r>
          </a:p>
          <a:p>
            <a:pPr marL="1081088" lvl="0" indent="-4572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„Identifikácia skutkového a právneho stavu pozemkov pod rómskymi obydliami v rómskych osídleniach” </a:t>
            </a:r>
            <a:endParaRPr lang="pl-PL" sz="1800" dirty="0">
              <a:solidFill>
                <a:prstClr val="black"/>
              </a:solidFill>
              <a:cs typeface="Arial" charset="0"/>
            </a:endParaRPr>
          </a:p>
          <a:p>
            <a:pPr marL="1081088" lvl="0" indent="-4572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„Usmerňovacie, poradenské, sprostredkovateľské, informačné              a osvetové služby”</a:t>
            </a:r>
            <a:endParaRPr lang="pl-PL" sz="1800" dirty="0">
              <a:solidFill>
                <a:prstClr val="black"/>
              </a:solidFill>
              <a:cs typeface="Arial" charset="0"/>
            </a:endParaRPr>
          </a:p>
          <a:p>
            <a:pPr marL="1081088" lvl="0" indent="-4572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„Asistencia </a:t>
            </a:r>
            <a:r>
              <a:rPr lang="pl-PL" sz="1800" dirty="0">
                <a:solidFill>
                  <a:prstClr val="black"/>
                </a:solidFill>
                <a:cs typeface="Arial" charset="0"/>
              </a:rPr>
              <a:t>pri vysporiadaní </a:t>
            </a: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pozemkov”</a:t>
            </a:r>
            <a:endParaRPr lang="pl-PL" sz="1800" dirty="0">
              <a:solidFill>
                <a:prstClr val="black"/>
              </a:solidFill>
              <a:cs typeface="Arial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08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05272" y="484274"/>
            <a:ext cx="83529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Základné informácie </a:t>
            </a:r>
            <a:endParaRPr lang="pl-PL" sz="2800" b="1" dirty="0" smtClean="0">
              <a:solidFill>
                <a:srgbClr val="F79646">
                  <a:lumMod val="75000"/>
                </a:srgbClr>
              </a:solidFill>
              <a:latin typeface="Calibri"/>
            </a:endParaRPr>
          </a:p>
          <a:p>
            <a:pPr algn="ctr"/>
            <a:r>
              <a:rPr lang="pl-PL" sz="2400" b="1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o dopytovo orientovanej výzve</a:t>
            </a:r>
            <a:endParaRPr lang="sk-SK" sz="2400" b="1" dirty="0" smtClean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772400" cy="4104456"/>
          </a:xfrm>
        </p:spPr>
        <p:txBody>
          <a:bodyPr/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i="1" dirty="0">
                <a:solidFill>
                  <a:srgbClr val="000000"/>
                </a:solidFill>
                <a:cs typeface="Arial" charset="0"/>
              </a:rPr>
              <a:t>Oprávnený žiadateľ: </a:t>
            </a:r>
            <a:r>
              <a:rPr lang="pl-PL" sz="1800" dirty="0">
                <a:solidFill>
                  <a:srgbClr val="000000"/>
                </a:solidFill>
                <a:cs typeface="Arial" charset="0"/>
              </a:rPr>
              <a:t>obce s prítomnosťou MRK, ktoré sa zapojili do NP „Podpora vysporiadania právnych vzťahov k pozemkom v obciach s prítomnosťou marginalizovaných rómskych komunít”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i="1" dirty="0" smtClean="0">
                <a:solidFill>
                  <a:srgbClr val="000000"/>
                </a:solidFill>
                <a:cs typeface="Arial" charset="0"/>
              </a:rPr>
              <a:t>Miesto </a:t>
            </a:r>
            <a:r>
              <a:rPr lang="pl-PL" sz="1800" b="1" i="1" dirty="0">
                <a:solidFill>
                  <a:srgbClr val="000000"/>
                </a:solidFill>
                <a:cs typeface="Arial" charset="0"/>
              </a:rPr>
              <a:t>realizácie: </a:t>
            </a:r>
            <a:r>
              <a:rPr lang="pl-PL" sz="1800" dirty="0">
                <a:solidFill>
                  <a:schemeClr val="tx1"/>
                </a:solidFill>
                <a:cs typeface="Arial" charset="0"/>
              </a:rPr>
              <a:t>obce nachádzajúce sa v Atlase rómskych </a:t>
            </a:r>
            <a:r>
              <a:rPr lang="pl-PL" sz="1800" dirty="0" smtClean="0">
                <a:solidFill>
                  <a:schemeClr val="tx1"/>
                </a:solidFill>
                <a:cs typeface="Arial" charset="0"/>
              </a:rPr>
              <a:t>komunít 2013/2019;</a:t>
            </a:r>
            <a:endParaRPr lang="pl-PL" sz="1800" dirty="0">
              <a:solidFill>
                <a:schemeClr val="tx1"/>
              </a:solidFill>
              <a:cs typeface="Arial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dirty="0">
                <a:solidFill>
                  <a:srgbClr val="000000"/>
                </a:solidFill>
                <a:cs typeface="Arial" charset="0"/>
              </a:rPr>
              <a:t>Indikatívna </a:t>
            </a:r>
            <a:r>
              <a:rPr lang="pl-PL" sz="1800" b="1" dirty="0" smtClean="0">
                <a:solidFill>
                  <a:srgbClr val="000000"/>
                </a:solidFill>
                <a:cs typeface="Arial" charset="0"/>
              </a:rPr>
              <a:t>alokácia výzvy</a:t>
            </a:r>
            <a:r>
              <a:rPr lang="pl-PL" sz="1800" b="1" i="1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pl-PL" sz="1800" b="1" dirty="0" smtClean="0">
                <a:solidFill>
                  <a:prstClr val="black"/>
                </a:solidFill>
                <a:cs typeface="Arial" charset="0"/>
              </a:rPr>
              <a:t>3 000 000,00 EUR </a:t>
            </a: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(EÚ zdroje)</a:t>
            </a:r>
            <a:endParaRPr lang="pl-PL" sz="1800" dirty="0">
              <a:solidFill>
                <a:prstClr val="black"/>
              </a:solidFill>
              <a:cs typeface="Arial" charset="0"/>
            </a:endParaRPr>
          </a:p>
          <a:p>
            <a:pPr marL="263525" lvl="0" indent="-263525"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i="1" dirty="0">
                <a:solidFill>
                  <a:srgbClr val="000000"/>
                </a:solidFill>
                <a:cs typeface="Arial" charset="0"/>
              </a:rPr>
              <a:t>Špecifiká výzvy:</a:t>
            </a:r>
          </a:p>
          <a:p>
            <a:pPr marL="539750" lvl="0" indent="-27622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b="1" dirty="0">
                <a:solidFill>
                  <a:srgbClr val="000000"/>
                </a:solidFill>
                <a:cs typeface="Arial" charset="0"/>
              </a:rPr>
              <a:t>Prepojenosť s národným projektom</a:t>
            </a:r>
            <a:r>
              <a:rPr lang="pl-PL" sz="1800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marL="539750" lvl="0" indent="-27622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000000"/>
                </a:solidFill>
                <a:cs typeface="Arial" charset="0"/>
              </a:rPr>
              <a:t>Zamedzenie </a:t>
            </a:r>
            <a:r>
              <a:rPr lang="pl-PL" sz="1800" dirty="0" smtClean="0">
                <a:solidFill>
                  <a:srgbClr val="000000"/>
                </a:solidFill>
                <a:cs typeface="Arial" charset="0"/>
              </a:rPr>
              <a:t>prekrývania výdavkov </a:t>
            </a:r>
            <a:r>
              <a:rPr lang="pl-PL" sz="1800" dirty="0">
                <a:solidFill>
                  <a:srgbClr val="000000"/>
                </a:solidFill>
                <a:cs typeface="Arial" charset="0"/>
              </a:rPr>
              <a:t>z NP a tejto </a:t>
            </a:r>
            <a:r>
              <a:rPr lang="pl-PL" sz="1800" dirty="0" smtClean="0">
                <a:solidFill>
                  <a:srgbClr val="000000"/>
                </a:solidFill>
                <a:cs typeface="Arial" charset="0"/>
              </a:rPr>
              <a:t>výzvy</a:t>
            </a: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;</a:t>
            </a:r>
            <a:endParaRPr lang="pl-PL" sz="1800" dirty="0">
              <a:solidFill>
                <a:srgbClr val="000000"/>
              </a:solidFill>
              <a:cs typeface="Arial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i="1" dirty="0" smtClean="0">
                <a:solidFill>
                  <a:prstClr val="black"/>
                </a:solidFill>
                <a:cs typeface="Arial" charset="0"/>
              </a:rPr>
              <a:t>Časová oprávnenosť výdavkov: </a:t>
            </a:r>
            <a:r>
              <a:rPr lang="pl-PL" sz="1800" dirty="0">
                <a:solidFill>
                  <a:prstClr val="black"/>
                </a:solidFill>
                <a:cs typeface="Arial" charset="0"/>
              </a:rPr>
              <a:t>do 31.12.2023 </a:t>
            </a: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 </a:t>
            </a:r>
            <a:endParaRPr lang="pl-PL" sz="1800" dirty="0">
              <a:solidFill>
                <a:srgbClr val="000000"/>
              </a:solidFill>
              <a:cs typeface="Arial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156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05272" y="18864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Hlavná aktivita</a:t>
            </a:r>
            <a:endParaRPr lang="sk-SK" sz="1500" b="1" dirty="0" smtClean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3528" y="650305"/>
            <a:ext cx="8280920" cy="5328592"/>
          </a:xfrm>
        </p:spPr>
        <p:txBody>
          <a:bodyPr/>
          <a:lstStyle/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pl-PL" sz="1800" b="1" i="1" dirty="0" smtClean="0">
                <a:solidFill>
                  <a:srgbClr val="000000"/>
                </a:solidFill>
                <a:cs typeface="Arial" charset="0"/>
              </a:rPr>
              <a:t>„Podpora vysporiadania právnych vzťahov k pozemkom v rómskych osídleniach postupom </a:t>
            </a:r>
            <a:r>
              <a:rPr lang="pl-PL" sz="1800" b="1" i="1" u="sng" dirty="0">
                <a:solidFill>
                  <a:srgbClr val="000000"/>
                </a:solidFill>
                <a:cs typeface="Arial" charset="0"/>
              </a:rPr>
              <a:t>jednoduchých pozemkových </a:t>
            </a:r>
            <a:r>
              <a:rPr lang="pl-PL" sz="1800" b="1" i="1" u="sng" dirty="0" smtClean="0">
                <a:solidFill>
                  <a:srgbClr val="000000"/>
                </a:solidFill>
                <a:cs typeface="Arial" charset="0"/>
              </a:rPr>
              <a:t>úprav”</a:t>
            </a:r>
            <a:endParaRPr lang="pl-PL" sz="1800" u="sng" dirty="0">
              <a:solidFill>
                <a:srgbClr val="000000"/>
              </a:solidFill>
              <a:cs typeface="Arial" charset="0"/>
            </a:endParaRP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endParaRPr lang="pl-PL" sz="1800" b="1" i="1" dirty="0" smtClean="0">
              <a:solidFill>
                <a:srgbClr val="000000"/>
              </a:solidFill>
              <a:cs typeface="Arial" charset="0"/>
            </a:endParaRP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pl-PL" sz="1800" b="1" i="1" dirty="0" smtClean="0">
                <a:solidFill>
                  <a:srgbClr val="000000"/>
                </a:solidFill>
                <a:cs typeface="Arial" charset="0"/>
              </a:rPr>
              <a:t>Rómskym </a:t>
            </a:r>
            <a:r>
              <a:rPr lang="pl-PL" sz="1800" b="1" i="1" dirty="0">
                <a:solidFill>
                  <a:srgbClr val="000000"/>
                </a:solidFill>
                <a:cs typeface="Arial" charset="0"/>
              </a:rPr>
              <a:t>osídlením sa </a:t>
            </a:r>
            <a:r>
              <a:rPr lang="pl-PL" sz="1800" b="1" i="1" dirty="0" smtClean="0">
                <a:solidFill>
                  <a:srgbClr val="000000"/>
                </a:solidFill>
                <a:cs typeface="Arial" charset="0"/>
              </a:rPr>
              <a:t>rozumie: </a:t>
            </a:r>
            <a:r>
              <a:rPr lang="sk-SK" sz="1800" dirty="0" smtClean="0">
                <a:solidFill>
                  <a:prstClr val="black"/>
                </a:solidFill>
              </a:rPr>
              <a:t>Sídelná </a:t>
            </a:r>
            <a:r>
              <a:rPr lang="sk-SK" sz="1800" dirty="0">
                <a:solidFill>
                  <a:prstClr val="black"/>
                </a:solidFill>
              </a:rPr>
              <a:t>koncentrácia obydlí obývaných prevažne </a:t>
            </a:r>
            <a:r>
              <a:rPr lang="sk-SK" sz="1800" dirty="0" smtClean="0">
                <a:solidFill>
                  <a:prstClr val="black"/>
                </a:solidFill>
              </a:rPr>
              <a:t>priestorovo alebo sociálne vylúčenými skupinami obyvateľstva najmä obyvateľmi </a:t>
            </a:r>
            <a:r>
              <a:rPr lang="sk-SK" sz="1800" dirty="0">
                <a:solidFill>
                  <a:prstClr val="black"/>
                </a:solidFill>
              </a:rPr>
              <a:t>MRK. </a:t>
            </a:r>
            <a:endParaRPr lang="pl-PL" sz="1800" b="1" i="1" dirty="0" smtClean="0">
              <a:solidFill>
                <a:srgbClr val="000000"/>
              </a:solidFill>
              <a:cs typeface="Arial" charset="0"/>
            </a:endParaRPr>
          </a:p>
          <a:p>
            <a:pPr lvl="0">
              <a:spcBef>
                <a:spcPct val="0"/>
              </a:spcBef>
            </a:pPr>
            <a:endParaRPr lang="sk-SK" sz="2400" b="1" dirty="0">
              <a:solidFill>
                <a:srgbClr val="F79646">
                  <a:lumMod val="75000"/>
                </a:srgbClr>
              </a:solidFill>
              <a:latin typeface="Calibri"/>
              <a:cs typeface="Arial" charset="0"/>
            </a:endParaRPr>
          </a:p>
          <a:p>
            <a:pPr lvl="0">
              <a:spcBef>
                <a:spcPct val="0"/>
              </a:spcBef>
            </a:pPr>
            <a:r>
              <a:rPr lang="sk-SK" sz="2400" b="1" dirty="0" smtClean="0">
                <a:solidFill>
                  <a:srgbClr val="F79646">
                    <a:lumMod val="75000"/>
                  </a:srgbClr>
                </a:solidFill>
                <a:latin typeface="Calibri"/>
                <a:cs typeface="Arial" charset="0"/>
              </a:rPr>
              <a:t>Oprávnené </a:t>
            </a:r>
            <a:r>
              <a:rPr lang="sk-SK" sz="2400" b="1" dirty="0">
                <a:solidFill>
                  <a:srgbClr val="F79646">
                    <a:lumMod val="75000"/>
                  </a:srgbClr>
                </a:solidFill>
                <a:latin typeface="Calibri"/>
                <a:cs typeface="Arial" charset="0"/>
              </a:rPr>
              <a:t>výdavky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JPU a vykonanie projektu JPU</a:t>
            </a:r>
            <a:r>
              <a:rPr lang="pl-PL" sz="1800" dirty="0">
                <a:solidFill>
                  <a:prstClr val="black"/>
                </a:solidFill>
                <a:cs typeface="Arial" charset="0"/>
              </a:rPr>
              <a:t>;</a:t>
            </a:r>
            <a:endParaRPr lang="sk-SK" sz="1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Verejné </a:t>
            </a:r>
            <a:r>
              <a:rPr lang="sk-SK" sz="1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obstarávanie</a:t>
            </a:r>
            <a:r>
              <a:rPr lang="pl-PL" sz="1800" dirty="0" smtClean="0">
                <a:solidFill>
                  <a:prstClr val="black"/>
                </a:solidFill>
                <a:cs typeface="Arial" charset="0"/>
              </a:rPr>
              <a:t>;</a:t>
            </a:r>
            <a:endParaRPr lang="sk-SK" sz="1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Interný a externý manažment projektu</a:t>
            </a:r>
            <a:r>
              <a:rPr lang="pl-PL" sz="1800" dirty="0">
                <a:solidFill>
                  <a:prstClr val="black"/>
                </a:solidFill>
                <a:cs typeface="Arial" charset="0"/>
              </a:rPr>
              <a:t>;</a:t>
            </a:r>
            <a:endParaRPr lang="sk-SK" sz="1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18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Mediátor</a:t>
            </a: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-informačno-osvetové činnosti</a:t>
            </a:r>
            <a:r>
              <a:rPr lang="pl-PL" sz="1800" dirty="0">
                <a:solidFill>
                  <a:prstClr val="black"/>
                </a:solidFill>
                <a:cs typeface="Arial" charset="0"/>
              </a:rPr>
              <a:t>;</a:t>
            </a: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sk-SK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</a:pPr>
            <a:r>
              <a:rPr lang="sk-SK" sz="2400" b="1" dirty="0">
                <a:solidFill>
                  <a:srgbClr val="FF0000"/>
                </a:solidFill>
                <a:latin typeface="Calibri"/>
                <a:cs typeface="Arial" charset="0"/>
              </a:rPr>
              <a:t>Neoprávnené výdavky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finančné krytie vyrovnania v peniazoch – </a:t>
            </a:r>
            <a:r>
              <a:rPr lang="sk-SK" sz="18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financovanie mimo projekt</a:t>
            </a:r>
            <a:r>
              <a:rPr lang="pl-PL" sz="1800" dirty="0">
                <a:solidFill>
                  <a:prstClr val="black"/>
                </a:solidFill>
                <a:cs typeface="Arial" charset="0"/>
              </a:rPr>
              <a:t>;</a:t>
            </a:r>
            <a:endParaRPr lang="sk-SK" sz="1800" b="1" u="sng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endParaRPr lang="sk-SK" sz="1800" dirty="0" smtClean="0">
              <a:solidFill>
                <a:prstClr val="black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995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225769" y="260648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Projekt jednoduchých pozemkových úprav </a:t>
            </a:r>
            <a:endParaRPr lang="sk-SK" sz="1500" b="1" dirty="0" smtClean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8280920" cy="5328592"/>
          </a:xfrm>
        </p:spPr>
        <p:txBody>
          <a:bodyPr/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i="1" dirty="0">
                <a:solidFill>
                  <a:srgbClr val="000000"/>
                </a:solidFill>
                <a:cs typeface="Arial" charset="0"/>
              </a:rPr>
              <a:t>Oprávnené výdavky projektu </a:t>
            </a:r>
            <a:r>
              <a:rPr lang="pl-PL" sz="1800" b="1" i="1" u="sng" dirty="0">
                <a:solidFill>
                  <a:srgbClr val="000000"/>
                </a:solidFill>
                <a:cs typeface="Arial" charset="0"/>
              </a:rPr>
              <a:t>podľa fáz </a:t>
            </a:r>
            <a:r>
              <a:rPr lang="pl-PL" sz="1800" b="1" i="1" dirty="0">
                <a:solidFill>
                  <a:srgbClr val="000000"/>
                </a:solidFill>
                <a:cs typeface="Arial" charset="0"/>
              </a:rPr>
              <a:t>JPU</a:t>
            </a: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Úvodné podklady</a:t>
            </a: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Operát projektu JPU (bodové pole, hranica obvodu, polohopis a výškopis)</a:t>
            </a:r>
            <a:endParaRPr lang="sk-SK" dirty="0">
              <a:solidFill>
                <a:prstClr val="black"/>
              </a:solidFill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hodnoty, znalecký posudok, Register pôvodného stavu 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Všeobecné </a:t>
            </a: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zásady funkčného usporiadania územia</a:t>
            </a:r>
          </a:p>
          <a:p>
            <a:pPr marL="171450" lvl="0" indent="-1714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sk-SK" sz="1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nového usporiadania </a:t>
            </a:r>
            <a:r>
              <a:rPr lang="sk-SK" sz="18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pozemkov v </a:t>
            </a:r>
            <a:r>
              <a:rPr lang="sk-SK" sz="1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obvode JPU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Zásady umiestnenia nových pozemkov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 spoločných zariadení a opatrení (ak relevantné)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Rozdeľovací plán vo forme umiestňovacieho a vytyčovacieho plánu</a:t>
            </a:r>
          </a:p>
          <a:p>
            <a:pPr marL="171450" lvl="0" indent="-1714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sk-SK" sz="1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Vykonanie projektu JPU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 prechodu na hospodárenie v novom usporiadaní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Vytýčenie </a:t>
            </a:r>
            <a:r>
              <a:rPr lang="sk-SK" sz="1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hraníc nových pozemkov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k-SK" sz="1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Rozdeľovací plán </a:t>
            </a:r>
            <a:endParaRPr lang="sk-SK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965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25200" y="548680"/>
            <a:ext cx="8229600" cy="6192688"/>
          </a:xfrm>
        </p:spPr>
        <p:txBody>
          <a:bodyPr/>
          <a:lstStyle/>
          <a:p>
            <a:pPr lvl="0"/>
            <a:r>
              <a:rPr lang="sk-SK" sz="20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Výzva – informácie</a:t>
            </a:r>
          </a:p>
          <a:p>
            <a:pPr lvl="0"/>
            <a:r>
              <a:rPr lang="sk-SK" sz="18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2"/>
              </a:rPr>
              <a:t>http://www.minv.sk/?OPLZ</a:t>
            </a:r>
            <a:endParaRPr lang="sk-SK" sz="18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/>
            <a:r>
              <a:rPr lang="sk-SK" sz="18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</a:t>
            </a:r>
            <a:r>
              <a:rPr lang="sk-SK" sz="18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marL="0" lvl="0" indent="0">
              <a:buNone/>
            </a:pPr>
            <a:r>
              <a:rPr lang="sk-SK" sz="1800" b="1" dirty="0">
                <a:solidFill>
                  <a:prstClr val="black">
                    <a:lumMod val="65000"/>
                    <a:lumOff val="35000"/>
                  </a:prstClr>
                </a:solidFill>
                <a:cs typeface="WenQuanYi Zen Hei" charset="0"/>
              </a:rPr>
              <a:t>Oddelenie programovania, monitorovania, hodnotenia a metodiky </a:t>
            </a:r>
            <a:endParaRPr lang="sk-SK" sz="1600" b="1" dirty="0" smtClean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/>
            <a:r>
              <a:rPr lang="sk-SK" sz="1600" b="1" dirty="0" smtClean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</a:t>
            </a: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: </a:t>
            </a: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4"/>
              </a:rPr>
              <a:t>matej.mikuska@minv.sk</a:t>
            </a:r>
            <a:endParaRPr lang="sk-SK" sz="16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tel.      </a:t>
            </a:r>
            <a:r>
              <a:rPr lang="sk-SK" sz="1600" dirty="0">
                <a:solidFill>
                  <a:prstClr val="black"/>
                </a:solidFill>
              </a:rPr>
              <a:t>+421 2 509 45 110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5"/>
              </a:rPr>
              <a:t>.korec@minv.sk</a:t>
            </a:r>
            <a:endParaRPr lang="sk-SK" sz="1600" b="1" u="sng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tel.      </a:t>
            </a:r>
            <a:r>
              <a:rPr lang="sk-SK" sz="1600" dirty="0">
                <a:solidFill>
                  <a:prstClr val="black"/>
                </a:solidFill>
              </a:rPr>
              <a:t>+421 2 509 45 112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blanka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6"/>
              </a:rPr>
              <a:t>.fejes@minv.sk</a:t>
            </a:r>
            <a:endParaRPr lang="sk-SK" sz="1600" b="1" u="sng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tel.      </a:t>
            </a:r>
            <a:r>
              <a:rPr lang="sk-SK" sz="1600" dirty="0">
                <a:solidFill>
                  <a:prstClr val="black"/>
                </a:solidFill>
              </a:rPr>
              <a:t>+421 2 509 45 116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lucia.liptakova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6"/>
              </a:rPr>
              <a:t>@minv.sk</a:t>
            </a:r>
            <a:endParaRPr lang="sk-SK" sz="1600" b="1" u="sng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tel.      </a:t>
            </a:r>
            <a:r>
              <a:rPr lang="sk-SK" sz="1600" dirty="0">
                <a:solidFill>
                  <a:prstClr val="black"/>
                </a:solidFill>
              </a:rPr>
              <a:t>+421 2 509 45 117</a:t>
            </a:r>
          </a:p>
          <a:p>
            <a:pPr marL="0" lvl="0" indent="0">
              <a:buNone/>
            </a:pPr>
            <a:endParaRPr lang="sk-SK" sz="1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sk-SK" sz="1800" b="1" dirty="0">
                <a:solidFill>
                  <a:prstClr val="black">
                    <a:lumMod val="65000"/>
                    <a:lumOff val="35000"/>
                  </a:prstClr>
                </a:solidFill>
                <a:cs typeface="WenQuanYi Zen Hei" charset="0"/>
              </a:rPr>
              <a:t>ITMS2014+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5"/>
              </a:rPr>
              <a:t>minv.sk</a:t>
            </a:r>
            <a:endParaRPr lang="sk-SK" sz="1600" b="1" u="sng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tel.      </a:t>
            </a:r>
            <a:r>
              <a:rPr lang="sk-SK" sz="1600" dirty="0">
                <a:solidFill>
                  <a:prstClr val="black"/>
                </a:solidFill>
              </a:rPr>
              <a:t>+421 2 509 45 113</a:t>
            </a:r>
            <a:endParaRPr lang="sk-SK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sk-SK" sz="1800" b="1" dirty="0">
                <a:solidFill>
                  <a:prstClr val="black">
                    <a:lumMod val="65000"/>
                    <a:lumOff val="35000"/>
                  </a:prstClr>
                </a:solidFill>
                <a:cs typeface="WenQuanYi Zen Hei" charset="0"/>
              </a:rPr>
              <a:t>Oddelenie výberu projektov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7"/>
              </a:rPr>
              <a:t>jozef.rosko@minv.sk</a:t>
            </a:r>
            <a:endParaRPr lang="sk-SK" sz="16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tel.      </a:t>
            </a:r>
            <a:r>
              <a:rPr lang="sk-SK" sz="1600" dirty="0">
                <a:solidFill>
                  <a:prstClr val="black"/>
                </a:solidFill>
              </a:rPr>
              <a:t>+421 2 509 45 070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8690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11244</TotalTime>
  <Words>467</Words>
  <Application>Microsoft Office PowerPoint</Application>
  <PresentationFormat>Prezentácia na obrazovke (4:3)</PresentationFormat>
  <Paragraphs>86</Paragraphs>
  <Slides>7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WenQuanYi Zen Hei</vt:lpstr>
      <vt:lpstr>Wingdings</vt:lpstr>
      <vt:lpstr>Motív Office</vt:lpstr>
      <vt:lpstr>  „Navrhované nastavenie výzvy“ /Podpora vysporiadania pozemkov pod rómskymi osídleniami/ skrátene    </vt:lpstr>
      <vt:lpstr>Operačný program, prioritná os 5  Výzva: Podpora vysporiadania právnych vzťahov k pozemkom v obciach s prítomnosťou MRK postupom jednoduchých pozemkových úprav</vt:lpstr>
      <vt:lpstr> </vt:lpstr>
      <vt:lpstr> </vt:lpstr>
      <vt:lpstr> </vt:lpstr>
      <vt:lpstr> 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metodika2 </cp:lastModifiedBy>
  <cp:revision>500</cp:revision>
  <cp:lastPrinted>2019-09-24T14:18:15Z</cp:lastPrinted>
  <dcterms:created xsi:type="dcterms:W3CDTF">2015-06-03T20:40:01Z</dcterms:created>
  <dcterms:modified xsi:type="dcterms:W3CDTF">2020-02-20T13:35:52Z</dcterms:modified>
</cp:coreProperties>
</file>